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Archive" panose="020B0604020202020204" charset="0"/>
      <p:regular r:id="rId18"/>
    </p:embeddedFont>
    <p:embeddedFont>
      <p:font typeface="Arimo Italics" panose="020B0604020202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omic Sans" panose="020B0604020202020204" charset="0"/>
      <p:regular r:id="rId24"/>
    </p:embeddedFont>
    <p:embeddedFont>
      <p:font typeface="Comic Sans Bold" panose="020B0604020202020204" charset="0"/>
      <p:regular r:id="rId25"/>
    </p:embeddedFont>
    <p:embeddedFont>
      <p:font typeface="IBM Plex Sans" panose="020B0503050203000203" pitchFamily="34" charset="0"/>
      <p:regular r:id="rId26"/>
      <p:bold r:id="rId27"/>
      <p:italic r:id="rId28"/>
      <p:boldItalic r:id="rId29"/>
    </p:embeddedFont>
    <p:embeddedFont>
      <p:font typeface="Playfair Display" panose="00000500000000000000" pitchFamily="2" charset="0"/>
      <p:regular r:id="rId30"/>
      <p:bold r:id="rId31"/>
      <p:italic r:id="rId32"/>
      <p:boldItalic r:id="rId33"/>
    </p:embeddedFont>
    <p:embeddedFont>
      <p:font typeface="Playfair Display Bold" panose="00000800000000000000" charset="0"/>
      <p:regular r:id="rId34"/>
    </p:embeddedFont>
    <p:embeddedFont>
      <p:font typeface="Playfair Display Bold Italics" panose="020B0604020202020204" charset="0"/>
      <p:regular r:id="rId35"/>
    </p:embeddedFont>
    <p:embeddedFont>
      <p:font typeface="Playfair Display Italics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780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theme" Target="theme/theme1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2.sv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15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460115"/>
            <a:ext cx="18288000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omic Sans Bold"/>
              </a:rPr>
              <a:t>WELCOME TO WEEK3 TUTORIAL !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091821"/>
            <a:ext cx="18288000" cy="3998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5700">
                <a:solidFill>
                  <a:srgbClr val="000000"/>
                </a:solidFill>
                <a:latin typeface="Playfair Display Bold"/>
              </a:rPr>
              <a:t>The team leader could be ascribed one of the roles – not necessarily the entrepreneuring role. </a:t>
            </a:r>
          </a:p>
          <a:p>
            <a:pPr algn="ctr">
              <a:lnSpc>
                <a:spcPts val="7980"/>
              </a:lnSpc>
            </a:pPr>
            <a:endParaRPr lang="en-US" sz="5700">
              <a:solidFill>
                <a:srgbClr val="000000"/>
              </a:solidFill>
              <a:latin typeface="Playfair Display Bold"/>
            </a:endParaRPr>
          </a:p>
          <a:p>
            <a:pPr algn="ctr">
              <a:lnSpc>
                <a:spcPts val="7980"/>
              </a:lnSpc>
            </a:pPr>
            <a:r>
              <a:rPr lang="en-US" sz="5700">
                <a:solidFill>
                  <a:srgbClr val="000000"/>
                </a:solidFill>
                <a:latin typeface="Playfair Display Bold"/>
              </a:rPr>
              <a:t>There could be multiple team members for one role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460115"/>
            <a:ext cx="16477274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layfair Display Bold"/>
              </a:rPr>
              <a:t>Let’s prepare for the Assignment 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57250"/>
            <a:ext cx="15352971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layfair Display Bold"/>
              </a:rPr>
              <a:t>Identify your problem </a:t>
            </a:r>
          </a:p>
          <a:p>
            <a:pPr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layfair Display Bold"/>
              </a:rPr>
              <a:t>(Not solution)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5076825"/>
            <a:ext cx="15352971" cy="1251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Playfair Display"/>
              </a:rPr>
              <a:t>could be something simple like the problem of finding a parking spot on campus during busy times.....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7357110"/>
            <a:ext cx="15352971" cy="1251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Playfair Display"/>
              </a:rPr>
              <a:t>could be the global/environmental problems like climate change, homelessness, aging, manufacturing......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61161" y="8329439"/>
            <a:ext cx="3026839" cy="1857723"/>
          </a:xfrm>
          <a:custGeom>
            <a:avLst/>
            <a:gdLst/>
            <a:ahLst/>
            <a:cxnLst/>
            <a:rect l="l" t="t" r="r" b="b"/>
            <a:pathLst>
              <a:path w="3026839" h="1857723">
                <a:moveTo>
                  <a:pt x="0" y="0"/>
                </a:moveTo>
                <a:lnTo>
                  <a:pt x="3026839" y="0"/>
                </a:lnTo>
                <a:lnTo>
                  <a:pt x="3026839" y="1857722"/>
                </a:lnTo>
                <a:lnTo>
                  <a:pt x="0" y="1857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97698" y="2919508"/>
            <a:ext cx="1320445" cy="1585687"/>
          </a:xfrm>
          <a:custGeom>
            <a:avLst/>
            <a:gdLst/>
            <a:ahLst/>
            <a:cxnLst/>
            <a:rect l="l" t="t" r="r" b="b"/>
            <a:pathLst>
              <a:path w="1320445" h="1585687">
                <a:moveTo>
                  <a:pt x="0" y="0"/>
                </a:moveTo>
                <a:lnTo>
                  <a:pt x="1320445" y="0"/>
                </a:lnTo>
                <a:lnTo>
                  <a:pt x="1320445" y="1585687"/>
                </a:lnTo>
                <a:lnTo>
                  <a:pt x="0" y="15856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197698" y="6315205"/>
            <a:ext cx="1320445" cy="1585687"/>
          </a:xfrm>
          <a:custGeom>
            <a:avLst/>
            <a:gdLst/>
            <a:ahLst/>
            <a:cxnLst/>
            <a:rect l="l" t="t" r="r" b="b"/>
            <a:pathLst>
              <a:path w="1320445" h="1585687">
                <a:moveTo>
                  <a:pt x="0" y="0"/>
                </a:moveTo>
                <a:lnTo>
                  <a:pt x="1320445" y="0"/>
                </a:lnTo>
                <a:lnTo>
                  <a:pt x="1320445" y="1585687"/>
                </a:lnTo>
                <a:lnTo>
                  <a:pt x="0" y="15856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926443" y="3779027"/>
            <a:ext cx="7424618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9"/>
              </a:lnSpc>
              <a:spcBef>
                <a:spcPct val="0"/>
              </a:spcBef>
            </a:pPr>
            <a:r>
              <a:rPr lang="en-US" sz="3399" spc="16">
                <a:solidFill>
                  <a:srgbClr val="000000"/>
                </a:solidFill>
                <a:latin typeface="Playfair Display Italics"/>
              </a:rPr>
              <a:t>Remember to  write your weekly logbook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26443" y="7076662"/>
            <a:ext cx="11048817" cy="810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9"/>
              </a:lnSpc>
            </a:pPr>
            <a:r>
              <a:rPr lang="en-US" sz="3149" spc="15">
                <a:solidFill>
                  <a:srgbClr val="000000"/>
                </a:solidFill>
                <a:latin typeface="Playfair Display Italics"/>
              </a:rPr>
              <a:t> Remember to complete the Week 2 quiz before the end of week 3.</a:t>
            </a:r>
          </a:p>
          <a:p>
            <a:pPr algn="ctr">
              <a:lnSpc>
                <a:spcPts val="3149"/>
              </a:lnSpc>
              <a:spcBef>
                <a:spcPct val="0"/>
              </a:spcBef>
            </a:pPr>
            <a:endParaRPr lang="en-US" sz="3149" spc="15">
              <a:solidFill>
                <a:srgbClr val="000000"/>
              </a:solidFill>
              <a:latin typeface="Playfair Display Itali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13420" y="441020"/>
            <a:ext cx="15261161" cy="1708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66"/>
              </a:lnSpc>
            </a:pPr>
            <a:r>
              <a:rPr lang="en-US" sz="9975">
                <a:solidFill>
                  <a:srgbClr val="000000"/>
                </a:solidFill>
                <a:latin typeface="Playfair Display Bold"/>
              </a:rPr>
              <a:t>Weekly Reminder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2171700"/>
            <a:ext cx="9910167" cy="1356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620"/>
              </a:lnSpc>
            </a:pPr>
            <a:r>
              <a:rPr lang="en-US" sz="8300" dirty="0">
                <a:solidFill>
                  <a:srgbClr val="000000"/>
                </a:solidFill>
                <a:latin typeface="Playfair Display Bold"/>
              </a:rPr>
              <a:t>What to do next?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4349230"/>
            <a:ext cx="16230600" cy="3098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000000"/>
                </a:solidFill>
                <a:latin typeface="Comic Sans"/>
              </a:rPr>
              <a:t>Identify a suitable problem your team would like to explore further for the innovation ideation in week </a:t>
            </a:r>
          </a:p>
          <a:p>
            <a:pPr>
              <a:lnSpc>
                <a:spcPts val="6159"/>
              </a:lnSpc>
              <a:spcBef>
                <a:spcPct val="0"/>
              </a:spcBef>
            </a:pPr>
            <a:endParaRPr lang="en-US" sz="4399">
              <a:solidFill>
                <a:srgbClr val="000000"/>
              </a:solidFill>
              <a:latin typeface="Comic Sans"/>
            </a:endParaRPr>
          </a:p>
          <a:p>
            <a:pPr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000000"/>
                </a:solidFill>
                <a:latin typeface="Comic Sans"/>
              </a:rPr>
              <a:t>Develop your team’s culture and team dynamics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74948" y="4274503"/>
            <a:ext cx="6738104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layfair Display Bold"/>
              </a:rPr>
              <a:t>QUESTION?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1974216"/>
            <a:ext cx="18288000" cy="3169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40"/>
              </a:lnSpc>
            </a:pPr>
            <a:r>
              <a:rPr lang="en-US" sz="9100">
                <a:solidFill>
                  <a:srgbClr val="000000"/>
                </a:solidFill>
                <a:latin typeface="Playfair Display Italics"/>
              </a:rPr>
              <a:t>Feel free to contact me if you have any question!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0" y="5954487"/>
            <a:ext cx="18288000" cy="667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4899" spc="24">
                <a:solidFill>
                  <a:srgbClr val="000000"/>
                </a:solidFill>
                <a:latin typeface="Arimo Italics"/>
              </a:rPr>
              <a:t>elane.peng@canberra.edu.au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0"/>
            <a:ext cx="16068834" cy="10287000"/>
          </a:xfrm>
          <a:custGeom>
            <a:avLst/>
            <a:gdLst/>
            <a:ahLst/>
            <a:cxnLst/>
            <a:rect l="l" t="t" r="r" b="b"/>
            <a:pathLst>
              <a:path w="16068834" h="10287000">
                <a:moveTo>
                  <a:pt x="0" y="0"/>
                </a:moveTo>
                <a:lnTo>
                  <a:pt x="16068834" y="0"/>
                </a:lnTo>
                <a:lnTo>
                  <a:pt x="1606883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57454" y="2667011"/>
            <a:ext cx="7469979" cy="46313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431974"/>
            <a:ext cx="15226117" cy="9667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82"/>
              </a:lnSpc>
            </a:pPr>
            <a:endParaRPr/>
          </a:p>
          <a:p>
            <a:pPr>
              <a:lnSpc>
                <a:spcPts val="6382"/>
              </a:lnSpc>
            </a:pPr>
            <a:r>
              <a:rPr lang="en-US" sz="4255" spc="21">
                <a:solidFill>
                  <a:srgbClr val="000000"/>
                </a:solidFill>
                <a:latin typeface="Playfair Display Italics"/>
              </a:rPr>
              <a:t>Team Leader, please come here to register for your group!</a:t>
            </a:r>
          </a:p>
          <a:p>
            <a:pPr>
              <a:lnSpc>
                <a:spcPts val="6382"/>
              </a:lnSpc>
            </a:pPr>
            <a:endParaRPr lang="en-US" sz="4255" spc="21">
              <a:solidFill>
                <a:srgbClr val="000000"/>
              </a:solidFill>
              <a:latin typeface="Playfair Display Italics"/>
            </a:endParaRPr>
          </a:p>
          <a:p>
            <a:pPr>
              <a:lnSpc>
                <a:spcPts val="6382"/>
              </a:lnSpc>
            </a:pPr>
            <a:r>
              <a:rPr lang="en-US" sz="4255" spc="21">
                <a:solidFill>
                  <a:srgbClr val="000000"/>
                </a:solidFill>
                <a:latin typeface="Playfair Display Italics"/>
              </a:rPr>
              <a:t>What is your weekly meeting schedule and a preferred communication strategy?</a:t>
            </a:r>
          </a:p>
          <a:p>
            <a:pPr>
              <a:lnSpc>
                <a:spcPts val="6382"/>
              </a:lnSpc>
            </a:pPr>
            <a:endParaRPr lang="en-US" sz="4255" spc="21">
              <a:solidFill>
                <a:srgbClr val="000000"/>
              </a:solidFill>
              <a:latin typeface="Playfair Display Italics"/>
            </a:endParaRPr>
          </a:p>
          <a:p>
            <a:pPr>
              <a:lnSpc>
                <a:spcPts val="6382"/>
              </a:lnSpc>
            </a:pPr>
            <a:r>
              <a:rPr lang="en-US" sz="4255" spc="21">
                <a:solidFill>
                  <a:srgbClr val="000000"/>
                </a:solidFill>
                <a:latin typeface="Playfair Display Bold Italics"/>
              </a:rPr>
              <a:t>Please notice that no further changes to the team can be made, and the teams will continue till the end of the semester</a:t>
            </a:r>
          </a:p>
          <a:p>
            <a:pPr>
              <a:lnSpc>
                <a:spcPts val="6382"/>
              </a:lnSpc>
            </a:pPr>
            <a:endParaRPr lang="en-US" sz="4255" spc="21">
              <a:solidFill>
                <a:srgbClr val="000000"/>
              </a:solidFill>
              <a:latin typeface="Playfair Display Bold Italics"/>
            </a:endParaRPr>
          </a:p>
          <a:p>
            <a:pPr>
              <a:lnSpc>
                <a:spcPts val="6382"/>
              </a:lnSpc>
            </a:pPr>
            <a:endParaRPr lang="en-US" sz="4255" spc="21">
              <a:solidFill>
                <a:srgbClr val="000000"/>
              </a:solidFill>
              <a:latin typeface="Playfair Display Bold Italics"/>
            </a:endParaRPr>
          </a:p>
          <a:p>
            <a:pPr>
              <a:lnSpc>
                <a:spcPts val="6382"/>
              </a:lnSpc>
            </a:pPr>
            <a:endParaRPr lang="en-US" sz="4255" spc="21">
              <a:solidFill>
                <a:srgbClr val="000000"/>
              </a:solidFill>
              <a:latin typeface="Playfair Display Bold Italics"/>
            </a:endParaRPr>
          </a:p>
          <a:p>
            <a:pPr>
              <a:lnSpc>
                <a:spcPts val="6382"/>
              </a:lnSpc>
            </a:pPr>
            <a:endParaRPr lang="en-US" sz="4255" spc="21">
              <a:solidFill>
                <a:srgbClr val="000000"/>
              </a:solidFill>
              <a:latin typeface="Playfair Display Bold Italic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96926" y="364916"/>
            <a:ext cx="16251863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layfair Display Bold"/>
              </a:rPr>
              <a:t>Group Formalisation!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644685"/>
            <a:ext cx="16181107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layfair Display Bold"/>
              </a:rPr>
              <a:t>What is your key role in the team?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31948" y="159703"/>
            <a:ext cx="12824103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layfair Display Bold"/>
              </a:rPr>
              <a:t>Team Role Clarification</a:t>
            </a:r>
          </a:p>
        </p:txBody>
      </p:sp>
      <p:sp>
        <p:nvSpPr>
          <p:cNvPr id="3" name="Freeform 3"/>
          <p:cNvSpPr/>
          <p:nvPr/>
        </p:nvSpPr>
        <p:spPr>
          <a:xfrm>
            <a:off x="4706586" y="6554896"/>
            <a:ext cx="3169056" cy="3204009"/>
          </a:xfrm>
          <a:custGeom>
            <a:avLst/>
            <a:gdLst/>
            <a:ahLst/>
            <a:cxnLst/>
            <a:rect l="l" t="t" r="r" b="b"/>
            <a:pathLst>
              <a:path w="3169056" h="3204009">
                <a:moveTo>
                  <a:pt x="0" y="0"/>
                </a:moveTo>
                <a:lnTo>
                  <a:pt x="3169056" y="0"/>
                </a:lnTo>
                <a:lnTo>
                  <a:pt x="3169056" y="3204009"/>
                </a:lnTo>
                <a:lnTo>
                  <a:pt x="0" y="3204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858916" y="2360369"/>
            <a:ext cx="3189903" cy="3131905"/>
          </a:xfrm>
          <a:custGeom>
            <a:avLst/>
            <a:gdLst/>
            <a:ahLst/>
            <a:cxnLst/>
            <a:rect l="l" t="t" r="r" b="b"/>
            <a:pathLst>
              <a:path w="3189903" h="3131905">
                <a:moveTo>
                  <a:pt x="0" y="0"/>
                </a:moveTo>
                <a:lnTo>
                  <a:pt x="3189903" y="0"/>
                </a:lnTo>
                <a:lnTo>
                  <a:pt x="3189903" y="3131905"/>
                </a:lnTo>
                <a:lnTo>
                  <a:pt x="0" y="31319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984727" y="6639018"/>
            <a:ext cx="2938282" cy="3119887"/>
          </a:xfrm>
          <a:custGeom>
            <a:avLst/>
            <a:gdLst/>
            <a:ahLst/>
            <a:cxnLst/>
            <a:rect l="l" t="t" r="r" b="b"/>
            <a:pathLst>
              <a:path w="2938282" h="3119887">
                <a:moveTo>
                  <a:pt x="0" y="0"/>
                </a:moveTo>
                <a:lnTo>
                  <a:pt x="2938281" y="0"/>
                </a:lnTo>
                <a:lnTo>
                  <a:pt x="2938281" y="3119887"/>
                </a:lnTo>
                <a:lnTo>
                  <a:pt x="0" y="31198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706586" y="2360369"/>
            <a:ext cx="2955379" cy="3131905"/>
          </a:xfrm>
          <a:custGeom>
            <a:avLst/>
            <a:gdLst/>
            <a:ahLst/>
            <a:cxnLst/>
            <a:rect l="l" t="t" r="r" b="b"/>
            <a:pathLst>
              <a:path w="2955379" h="3131905">
                <a:moveTo>
                  <a:pt x="0" y="0"/>
                </a:moveTo>
                <a:lnTo>
                  <a:pt x="2955379" y="0"/>
                </a:lnTo>
                <a:lnTo>
                  <a:pt x="2955379" y="3131905"/>
                </a:lnTo>
                <a:lnTo>
                  <a:pt x="0" y="31319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47780" y="3227974"/>
            <a:ext cx="4103846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Archive Bold"/>
              </a:rPr>
              <a:t>ENTREPRENEURING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854213" y="3227974"/>
            <a:ext cx="2441138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Archive Bold"/>
              </a:rPr>
              <a:t>PRODUCING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99454" y="7936706"/>
            <a:ext cx="3664744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Archive Bold"/>
              </a:rPr>
              <a:t>ADMINISTRATING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804088" y="7936706"/>
            <a:ext cx="2866906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Archive Bold"/>
              </a:rPr>
              <a:t>INTEGRATING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V="1">
            <a:off x="9872545" y="1800225"/>
            <a:ext cx="9688547" cy="10151503"/>
          </a:xfrm>
          <a:custGeom>
            <a:avLst/>
            <a:gdLst/>
            <a:ahLst/>
            <a:cxnLst/>
            <a:rect l="l" t="t" r="r" b="b"/>
            <a:pathLst>
              <a:path w="9688547" h="10151503">
                <a:moveTo>
                  <a:pt x="0" y="10151503"/>
                </a:moveTo>
                <a:lnTo>
                  <a:pt x="9688546" y="10151503"/>
                </a:lnTo>
                <a:lnTo>
                  <a:pt x="9688546" y="0"/>
                </a:lnTo>
                <a:lnTo>
                  <a:pt x="0" y="0"/>
                </a:lnTo>
                <a:lnTo>
                  <a:pt x="0" y="1015150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22250" y="1028700"/>
            <a:ext cx="7765750" cy="8229600"/>
          </a:xfrm>
          <a:custGeom>
            <a:avLst/>
            <a:gdLst/>
            <a:ahLst/>
            <a:cxnLst/>
            <a:rect l="l" t="t" r="r" b="b"/>
            <a:pathLst>
              <a:path w="7765750" h="8229600">
                <a:moveTo>
                  <a:pt x="0" y="0"/>
                </a:moveTo>
                <a:lnTo>
                  <a:pt x="7765750" y="0"/>
                </a:lnTo>
                <a:lnTo>
                  <a:pt x="77657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914375" y="1269481"/>
            <a:ext cx="1620109" cy="108284"/>
            <a:chOff x="0" y="0"/>
            <a:chExt cx="2709186" cy="1810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09185" cy="181075"/>
            </a:xfrm>
            <a:custGeom>
              <a:avLst/>
              <a:gdLst/>
              <a:ahLst/>
              <a:cxnLst/>
              <a:rect l="l" t="t" r="r" b="b"/>
              <a:pathLst>
                <a:path w="2709185" h="181075">
                  <a:moveTo>
                    <a:pt x="0" y="0"/>
                  </a:moveTo>
                  <a:lnTo>
                    <a:pt x="2709185" y="0"/>
                  </a:lnTo>
                  <a:lnTo>
                    <a:pt x="2709185" y="181075"/>
                  </a:lnTo>
                  <a:lnTo>
                    <a:pt x="0" y="181075"/>
                  </a:lnTo>
                  <a:close/>
                </a:path>
              </a:pathLst>
            </a:custGeom>
            <a:solidFill>
              <a:srgbClr val="72BBCE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9536" y="5650889"/>
            <a:ext cx="7848168" cy="3579001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 rot="9298737">
            <a:off x="8169831" y="4884347"/>
            <a:ext cx="1391373" cy="1780958"/>
          </a:xfrm>
          <a:custGeom>
            <a:avLst/>
            <a:gdLst/>
            <a:ahLst/>
            <a:cxnLst/>
            <a:rect l="l" t="t" r="r" b="b"/>
            <a:pathLst>
              <a:path w="1391373" h="1780958">
                <a:moveTo>
                  <a:pt x="0" y="0"/>
                </a:moveTo>
                <a:lnTo>
                  <a:pt x="1391373" y="0"/>
                </a:lnTo>
                <a:lnTo>
                  <a:pt x="1391373" y="1780957"/>
                </a:lnTo>
                <a:lnTo>
                  <a:pt x="0" y="17809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873827" y="1636959"/>
            <a:ext cx="7087785" cy="7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89"/>
              </a:lnSpc>
            </a:pPr>
            <a:r>
              <a:rPr lang="en-US" sz="5799">
                <a:solidFill>
                  <a:srgbClr val="000000"/>
                </a:solidFill>
                <a:latin typeface="Archive Bold"/>
              </a:rPr>
              <a:t>ENTREPRENEURING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73827" y="7387199"/>
            <a:ext cx="6576681" cy="2159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IBM Plex Sans"/>
              </a:rPr>
              <a:t>Members in this role are responsible for identifying and discovering new business opportunities within the IT company's environment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14375" y="6933593"/>
            <a:ext cx="6272927" cy="34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09"/>
              </a:lnSpc>
            </a:pPr>
            <a:r>
              <a:rPr lang="en-US" sz="3399">
                <a:solidFill>
                  <a:srgbClr val="72BBCE"/>
                </a:solidFill>
                <a:latin typeface="Archive Bold"/>
              </a:rPr>
              <a:t>IT COMPANY - FOUNDER / CEO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14375" y="2538024"/>
            <a:ext cx="7047238" cy="2980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Archive"/>
              </a:rPr>
              <a:t>identify opportunities in the environment of the</a:t>
            </a:r>
          </a:p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Archive"/>
              </a:rPr>
              <a:t>team; related to effectiveness and long term goals.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556788"/>
            <a:ext cx="5807095" cy="5701512"/>
          </a:xfrm>
          <a:custGeom>
            <a:avLst/>
            <a:gdLst/>
            <a:ahLst/>
            <a:cxnLst/>
            <a:rect l="l" t="t" r="r" b="b"/>
            <a:pathLst>
              <a:path w="5807095" h="5701512">
                <a:moveTo>
                  <a:pt x="0" y="0"/>
                </a:moveTo>
                <a:lnTo>
                  <a:pt x="5807095" y="0"/>
                </a:lnTo>
                <a:lnTo>
                  <a:pt x="5807095" y="5701512"/>
                </a:lnTo>
                <a:lnTo>
                  <a:pt x="0" y="5701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158799" y="1310452"/>
            <a:ext cx="1620109" cy="108284"/>
            <a:chOff x="0" y="0"/>
            <a:chExt cx="2709186" cy="1810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185" cy="181075"/>
            </a:xfrm>
            <a:custGeom>
              <a:avLst/>
              <a:gdLst/>
              <a:ahLst/>
              <a:cxnLst/>
              <a:rect l="l" t="t" r="r" b="b"/>
              <a:pathLst>
                <a:path w="2709185" h="181075">
                  <a:moveTo>
                    <a:pt x="0" y="0"/>
                  </a:moveTo>
                  <a:lnTo>
                    <a:pt x="2709185" y="0"/>
                  </a:lnTo>
                  <a:lnTo>
                    <a:pt x="2709185" y="181075"/>
                  </a:lnTo>
                  <a:lnTo>
                    <a:pt x="0" y="181075"/>
                  </a:lnTo>
                  <a:close/>
                </a:path>
              </a:pathLst>
            </a:custGeom>
            <a:solidFill>
              <a:srgbClr val="72BBCE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2118251" y="1677930"/>
            <a:ext cx="6068059" cy="7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89"/>
              </a:lnSpc>
            </a:pPr>
            <a:r>
              <a:rPr lang="en-US" sz="5799">
                <a:solidFill>
                  <a:srgbClr val="000000"/>
                </a:solidFill>
                <a:latin typeface="Archive Bold"/>
              </a:rPr>
              <a:t>PRODUCTING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647554" y="1421744"/>
            <a:ext cx="8428049" cy="2484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sz="3600">
                <a:solidFill>
                  <a:srgbClr val="000000"/>
                </a:solidFill>
                <a:latin typeface="Archive"/>
              </a:rPr>
              <a:t>AIMS FOR</a:t>
            </a:r>
          </a:p>
          <a:p>
            <a:pPr>
              <a:lnSpc>
                <a:spcPts val="3780"/>
              </a:lnSpc>
            </a:pPr>
            <a:r>
              <a:rPr lang="en-US" sz="3600">
                <a:solidFill>
                  <a:srgbClr val="000000"/>
                </a:solidFill>
                <a:latin typeface="Archive"/>
              </a:rPr>
              <a:t>effectiveness while focusing more on the</a:t>
            </a:r>
          </a:p>
          <a:p>
            <a:pPr>
              <a:lnSpc>
                <a:spcPts val="3780"/>
              </a:lnSpc>
            </a:pPr>
            <a:r>
              <a:rPr lang="en-US" sz="3600">
                <a:solidFill>
                  <a:srgbClr val="000000"/>
                </a:solidFill>
                <a:latin typeface="Archive"/>
              </a:rPr>
              <a:t>short term goals and results.</a:t>
            </a:r>
          </a:p>
          <a:p>
            <a:pPr>
              <a:lnSpc>
                <a:spcPts val="4489"/>
              </a:lnSpc>
            </a:pPr>
            <a:endParaRPr lang="en-US" sz="3600">
              <a:solidFill>
                <a:srgbClr val="000000"/>
              </a:solidFill>
              <a:latin typeface="Archive"/>
            </a:endParaRPr>
          </a:p>
        </p:txBody>
      </p:sp>
      <p:sp>
        <p:nvSpPr>
          <p:cNvPr id="7" name="Freeform 7"/>
          <p:cNvSpPr/>
          <p:nvPr/>
        </p:nvSpPr>
        <p:spPr>
          <a:xfrm rot="8912626">
            <a:off x="14927430" y="3629306"/>
            <a:ext cx="1849954" cy="2367941"/>
          </a:xfrm>
          <a:custGeom>
            <a:avLst/>
            <a:gdLst/>
            <a:ahLst/>
            <a:cxnLst/>
            <a:rect l="l" t="t" r="r" b="b"/>
            <a:pathLst>
              <a:path w="1849954" h="2367941">
                <a:moveTo>
                  <a:pt x="0" y="0"/>
                </a:moveTo>
                <a:lnTo>
                  <a:pt x="1849954" y="0"/>
                </a:lnTo>
                <a:lnTo>
                  <a:pt x="1849954" y="2367941"/>
                </a:lnTo>
                <a:lnTo>
                  <a:pt x="0" y="23679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764621" y="6790362"/>
            <a:ext cx="6576681" cy="2702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IBM Plex Sans"/>
              </a:rPr>
              <a:t>Members focus on achieving short-term goals and delivering results, ensuring that projects are completed on time and meet the expected quality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64621" y="6322137"/>
            <a:ext cx="5425440" cy="34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09"/>
              </a:lnSpc>
            </a:pPr>
            <a:r>
              <a:rPr lang="en-US" sz="3399">
                <a:solidFill>
                  <a:srgbClr val="72BBCE"/>
                </a:solidFill>
                <a:latin typeface="Archive Bold"/>
              </a:rPr>
              <a:t>IT COMPANY - DEVELOPER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0582786" y="2188640"/>
            <a:ext cx="8556385" cy="8761601"/>
          </a:xfrm>
          <a:custGeom>
            <a:avLst/>
            <a:gdLst/>
            <a:ahLst/>
            <a:cxnLst/>
            <a:rect l="l" t="t" r="r" b="b"/>
            <a:pathLst>
              <a:path w="8556385" h="8761601">
                <a:moveTo>
                  <a:pt x="0" y="8761601"/>
                </a:moveTo>
                <a:lnTo>
                  <a:pt x="8556385" y="8761601"/>
                </a:lnTo>
                <a:lnTo>
                  <a:pt x="8556385" y="0"/>
                </a:lnTo>
                <a:lnTo>
                  <a:pt x="0" y="0"/>
                </a:lnTo>
                <a:lnTo>
                  <a:pt x="0" y="876160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555256" y="2264208"/>
            <a:ext cx="6756558" cy="6831079"/>
          </a:xfrm>
          <a:custGeom>
            <a:avLst/>
            <a:gdLst/>
            <a:ahLst/>
            <a:cxnLst/>
            <a:rect l="l" t="t" r="r" b="b"/>
            <a:pathLst>
              <a:path w="6756558" h="6831079">
                <a:moveTo>
                  <a:pt x="0" y="0"/>
                </a:moveTo>
                <a:lnTo>
                  <a:pt x="6756557" y="0"/>
                </a:lnTo>
                <a:lnTo>
                  <a:pt x="6756557" y="6831078"/>
                </a:lnTo>
                <a:lnTo>
                  <a:pt x="0" y="68310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30187" y="1523200"/>
            <a:ext cx="6453258" cy="7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89"/>
              </a:lnSpc>
            </a:pPr>
            <a:r>
              <a:rPr lang="en-US" sz="5799">
                <a:solidFill>
                  <a:srgbClr val="000000"/>
                </a:solidFill>
                <a:latin typeface="Archive"/>
              </a:rPr>
              <a:t>ADMINISTRATING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670735" y="1155723"/>
            <a:ext cx="1620109" cy="108284"/>
            <a:chOff x="0" y="0"/>
            <a:chExt cx="2709186" cy="1810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185" cy="181075"/>
            </a:xfrm>
            <a:custGeom>
              <a:avLst/>
              <a:gdLst/>
              <a:ahLst/>
              <a:cxnLst/>
              <a:rect l="l" t="t" r="r" b="b"/>
              <a:pathLst>
                <a:path w="2709185" h="181075">
                  <a:moveTo>
                    <a:pt x="0" y="0"/>
                  </a:moveTo>
                  <a:lnTo>
                    <a:pt x="2709185" y="0"/>
                  </a:lnTo>
                  <a:lnTo>
                    <a:pt x="2709185" y="181075"/>
                  </a:lnTo>
                  <a:lnTo>
                    <a:pt x="0" y="181075"/>
                  </a:lnTo>
                  <a:close/>
                </a:path>
              </a:pathLst>
            </a:custGeom>
            <a:solidFill>
              <a:srgbClr val="72BBCE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670735" y="2424265"/>
            <a:ext cx="6689439" cy="3580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chive"/>
              </a:rPr>
              <a:t>RELATED TO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chive"/>
              </a:rPr>
              <a:t>efficiency and short term activities and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chive"/>
              </a:rPr>
              <a:t>goals; developing good routines and</a:t>
            </a:r>
          </a:p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Archive"/>
              </a:rPr>
              <a:t>structure in the venture.</a:t>
            </a:r>
          </a:p>
        </p:txBody>
      </p:sp>
      <p:sp>
        <p:nvSpPr>
          <p:cNvPr id="8" name="Freeform 8"/>
          <p:cNvSpPr/>
          <p:nvPr/>
        </p:nvSpPr>
        <p:spPr>
          <a:xfrm rot="8416199">
            <a:off x="7923052" y="4730431"/>
            <a:ext cx="1483306" cy="1898631"/>
          </a:xfrm>
          <a:custGeom>
            <a:avLst/>
            <a:gdLst/>
            <a:ahLst/>
            <a:cxnLst/>
            <a:rect l="l" t="t" r="r" b="b"/>
            <a:pathLst>
              <a:path w="1483306" h="1898631">
                <a:moveTo>
                  <a:pt x="0" y="0"/>
                </a:moveTo>
                <a:lnTo>
                  <a:pt x="1483306" y="0"/>
                </a:lnTo>
                <a:lnTo>
                  <a:pt x="1483306" y="1898632"/>
                </a:lnTo>
                <a:lnTo>
                  <a:pt x="0" y="18986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70735" y="7315210"/>
            <a:ext cx="6576681" cy="2159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IBM Plex Sans"/>
              </a:rPr>
              <a:t>Members in this role focus on enhancing the efficiency of daily operations and organizational structure.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70735" y="6846985"/>
            <a:ext cx="6993970" cy="34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09"/>
              </a:lnSpc>
            </a:pPr>
            <a:r>
              <a:rPr lang="en-US" sz="3399">
                <a:solidFill>
                  <a:srgbClr val="72BBCE"/>
                </a:solidFill>
                <a:latin typeface="Archive Bold"/>
              </a:rPr>
              <a:t>IT COMPANY - PROJECT MANAGER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478782" flipH="1">
            <a:off x="13940058" y="8405266"/>
            <a:ext cx="4844033" cy="4746965"/>
          </a:xfrm>
          <a:custGeom>
            <a:avLst/>
            <a:gdLst/>
            <a:ahLst/>
            <a:cxnLst/>
            <a:rect l="l" t="t" r="r" b="b"/>
            <a:pathLst>
              <a:path w="4844033" h="4746965">
                <a:moveTo>
                  <a:pt x="4844033" y="0"/>
                </a:moveTo>
                <a:lnTo>
                  <a:pt x="0" y="0"/>
                </a:lnTo>
                <a:lnTo>
                  <a:pt x="0" y="4746964"/>
                </a:lnTo>
                <a:lnTo>
                  <a:pt x="4844033" y="4746964"/>
                </a:lnTo>
                <a:lnTo>
                  <a:pt x="48440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341994" y="346508"/>
            <a:ext cx="1620109" cy="108284"/>
            <a:chOff x="0" y="0"/>
            <a:chExt cx="2709186" cy="1810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185" cy="181075"/>
            </a:xfrm>
            <a:custGeom>
              <a:avLst/>
              <a:gdLst/>
              <a:ahLst/>
              <a:cxnLst/>
              <a:rect l="l" t="t" r="r" b="b"/>
              <a:pathLst>
                <a:path w="2709185" h="181075">
                  <a:moveTo>
                    <a:pt x="0" y="0"/>
                  </a:moveTo>
                  <a:lnTo>
                    <a:pt x="2709185" y="0"/>
                  </a:lnTo>
                  <a:lnTo>
                    <a:pt x="2709185" y="181075"/>
                  </a:lnTo>
                  <a:lnTo>
                    <a:pt x="0" y="181075"/>
                  </a:lnTo>
                  <a:close/>
                </a:path>
              </a:pathLst>
            </a:custGeom>
            <a:solidFill>
              <a:srgbClr val="72BBCE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754514" y="2066905"/>
            <a:ext cx="7727927" cy="8205564"/>
          </a:xfrm>
          <a:custGeom>
            <a:avLst/>
            <a:gdLst/>
            <a:ahLst/>
            <a:cxnLst/>
            <a:rect l="l" t="t" r="r" b="b"/>
            <a:pathLst>
              <a:path w="7727927" h="8205564">
                <a:moveTo>
                  <a:pt x="0" y="0"/>
                </a:moveTo>
                <a:lnTo>
                  <a:pt x="7727926" y="0"/>
                </a:lnTo>
                <a:lnTo>
                  <a:pt x="7727926" y="8205564"/>
                </a:lnTo>
                <a:lnTo>
                  <a:pt x="0" y="82055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301446" y="713986"/>
            <a:ext cx="6435763" cy="7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89"/>
              </a:lnSpc>
            </a:pPr>
            <a:r>
              <a:rPr lang="en-US" sz="5799">
                <a:solidFill>
                  <a:srgbClr val="000000"/>
                </a:solidFill>
                <a:latin typeface="Archive Bold"/>
              </a:rPr>
              <a:t>INTEGRATING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01446" y="2000230"/>
            <a:ext cx="7047238" cy="1780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chive"/>
              </a:rPr>
              <a:t>RELATED TO CARE FOR</a:t>
            </a:r>
          </a:p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Archive"/>
              </a:rPr>
              <a:t>efficiency and long term mind set.</a:t>
            </a:r>
          </a:p>
        </p:txBody>
      </p:sp>
      <p:sp>
        <p:nvSpPr>
          <p:cNvPr id="8" name="Freeform 8"/>
          <p:cNvSpPr/>
          <p:nvPr/>
        </p:nvSpPr>
        <p:spPr>
          <a:xfrm rot="8912626">
            <a:off x="15995556" y="4194184"/>
            <a:ext cx="1483306" cy="1898631"/>
          </a:xfrm>
          <a:custGeom>
            <a:avLst/>
            <a:gdLst/>
            <a:ahLst/>
            <a:cxnLst/>
            <a:rect l="l" t="t" r="r" b="b"/>
            <a:pathLst>
              <a:path w="1483306" h="1898631">
                <a:moveTo>
                  <a:pt x="0" y="0"/>
                </a:moveTo>
                <a:lnTo>
                  <a:pt x="1483306" y="0"/>
                </a:lnTo>
                <a:lnTo>
                  <a:pt x="1483306" y="1898632"/>
                </a:lnTo>
                <a:lnTo>
                  <a:pt x="0" y="18986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160528" y="6826108"/>
            <a:ext cx="6576681" cy="433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IBM Plex Sans"/>
              </a:rPr>
              <a:t>Members in this role are dedicated to enhancing collaboration and efficiency within the team, while also maintaining a long-term perspective.</a:t>
            </a:r>
          </a:p>
          <a:p>
            <a:pPr>
              <a:lnSpc>
                <a:spcPts val="4340"/>
              </a:lnSpc>
            </a:pPr>
            <a:endParaRPr lang="en-US" sz="3100">
              <a:solidFill>
                <a:srgbClr val="000000"/>
              </a:solidFill>
              <a:latin typeface="IBM Plex Sans"/>
            </a:endParaRPr>
          </a:p>
          <a:p>
            <a:pPr>
              <a:lnSpc>
                <a:spcPts val="4340"/>
              </a:lnSpc>
            </a:pPr>
            <a:endParaRPr lang="en-US" sz="3100">
              <a:solidFill>
                <a:srgbClr val="000000"/>
              </a:solidFill>
              <a:latin typeface="IBM Plex Sans"/>
            </a:endParaRPr>
          </a:p>
          <a:p>
            <a:pPr>
              <a:lnSpc>
                <a:spcPts val="4340"/>
              </a:lnSpc>
            </a:pPr>
            <a:endParaRPr lang="en-US" sz="3100">
              <a:solidFill>
                <a:srgbClr val="000000"/>
              </a:solidFill>
              <a:latin typeface="IBM Plex Sans"/>
            </a:endParaRPr>
          </a:p>
          <a:p>
            <a:pPr>
              <a:lnSpc>
                <a:spcPts val="4340"/>
              </a:lnSpc>
            </a:pPr>
            <a:endParaRPr lang="en-US" sz="310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670735" y="6846985"/>
            <a:ext cx="2548295" cy="34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09"/>
              </a:lnSpc>
            </a:pPr>
            <a:r>
              <a:rPr lang="en-US" sz="3399">
                <a:solidFill>
                  <a:srgbClr val="72BBCE"/>
                </a:solidFill>
                <a:latin typeface="Archive Bold"/>
              </a:rPr>
              <a:t>IT COMPANY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60528" y="6341137"/>
            <a:ext cx="3552944" cy="34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09"/>
              </a:lnSpc>
            </a:pPr>
            <a:r>
              <a:rPr lang="en-US" sz="3399">
                <a:solidFill>
                  <a:srgbClr val="72BBCE"/>
                </a:solidFill>
                <a:latin typeface="Archive Bold"/>
              </a:rPr>
              <a:t>IT COMPANY - HR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384</Words>
  <Application>Microsoft Office PowerPoint</Application>
  <PresentationFormat>Custom</PresentationFormat>
  <Paragraphs>60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Playfair Display Bold</vt:lpstr>
      <vt:lpstr>Archive Bold</vt:lpstr>
      <vt:lpstr>Arial</vt:lpstr>
      <vt:lpstr>Comic Sans</vt:lpstr>
      <vt:lpstr>Archive</vt:lpstr>
      <vt:lpstr>Playfair Display</vt:lpstr>
      <vt:lpstr>Playfair Display Italics</vt:lpstr>
      <vt:lpstr>IBM Plex Sans</vt:lpstr>
      <vt:lpstr>Playfair Display Bold Italics</vt:lpstr>
      <vt:lpstr>Arimo Italics</vt:lpstr>
      <vt:lpstr>Calibri</vt:lpstr>
      <vt:lpstr>Comic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Cream Black Minimalist Professional About Me Presentation</dc:title>
  <dc:creator>Elane.Peng</dc:creator>
  <cp:lastModifiedBy>Elane.Peng</cp:lastModifiedBy>
  <cp:revision>3</cp:revision>
  <dcterms:created xsi:type="dcterms:W3CDTF">2006-08-16T00:00:00Z</dcterms:created>
  <dcterms:modified xsi:type="dcterms:W3CDTF">2024-02-23T02:57:19Z</dcterms:modified>
  <dc:identifier>DAF8uZh5tr0</dc:identifier>
</cp:coreProperties>
</file>